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1" r:id="rId4"/>
    <p:sldId id="258" r:id="rId5"/>
    <p:sldId id="259" r:id="rId6"/>
    <p:sldId id="260" r:id="rId7"/>
    <p:sldId id="261" r:id="rId8"/>
    <p:sldId id="262" r:id="rId9"/>
    <p:sldId id="263" r:id="rId10"/>
    <p:sldId id="264" r:id="rId11"/>
    <p:sldId id="265" r:id="rId12"/>
    <p:sldId id="266" r:id="rId13"/>
    <p:sldId id="267" r:id="rId14"/>
    <p:sldId id="268" r:id="rId15"/>
    <p:sldId id="270"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2FDA10C-66F5-4AB2-B6D9-E94EE6AE0BCB}" type="datetimeFigureOut">
              <a:rPr lang="en-US" smtClean="0"/>
              <a:t>11/20/2019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26936DB1-862C-49A8-BE17-3BEF3BD986E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1513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FDA10C-66F5-4AB2-B6D9-E94EE6AE0BCB}" type="datetimeFigureOut">
              <a:rPr lang="en-US" smtClean="0"/>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spTree>
    <p:extLst>
      <p:ext uri="{BB962C8B-B14F-4D97-AF65-F5344CB8AC3E}">
        <p14:creationId xmlns:p14="http://schemas.microsoft.com/office/powerpoint/2010/main" val="2095262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DA10C-66F5-4AB2-B6D9-E94EE6AE0BCB}" type="datetimeFigureOut">
              <a:rPr lang="en-US" smtClean="0"/>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470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2FDA10C-66F5-4AB2-B6D9-E94EE6AE0BCB}" type="datetimeFigureOut">
              <a:rPr lang="en-US" smtClean="0"/>
              <a:t>11/20/2019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36DB1-862C-49A8-BE17-3BEF3BD986E2}" type="slidenum">
              <a:rPr lang="en-US" smtClean="0"/>
              <a:t>‹#›</a:t>
            </a:fld>
            <a:endParaRPr lang="en-US"/>
          </a:p>
        </p:txBody>
      </p:sp>
    </p:spTree>
    <p:extLst>
      <p:ext uri="{BB962C8B-B14F-4D97-AF65-F5344CB8AC3E}">
        <p14:creationId xmlns:p14="http://schemas.microsoft.com/office/powerpoint/2010/main" val="1083175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2FDA10C-66F5-4AB2-B6D9-E94EE6AE0BCB}" type="datetimeFigureOut">
              <a:rPr lang="en-US" smtClean="0"/>
              <a:t>11/20/2019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36DB1-862C-49A8-BE17-3BEF3BD986E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7179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2FDA10C-66F5-4AB2-B6D9-E94EE6AE0BCB}" type="datetimeFigureOut">
              <a:rPr lang="en-US" smtClean="0"/>
              <a:t>11/20/2019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36DB1-862C-49A8-BE17-3BEF3BD986E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1174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FDA10C-66F5-4AB2-B6D9-E94EE6AE0BCB}" type="datetimeFigureOut">
              <a:rPr lang="en-US" smtClean="0"/>
              <a:t>11/20/2019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36DB1-862C-49A8-BE17-3BEF3BD986E2}" type="slidenum">
              <a:rPr lang="en-US" smtClean="0"/>
              <a:t>‹#›</a:t>
            </a:fld>
            <a:endParaRPr lang="en-US"/>
          </a:p>
        </p:txBody>
      </p:sp>
    </p:spTree>
    <p:extLst>
      <p:ext uri="{BB962C8B-B14F-4D97-AF65-F5344CB8AC3E}">
        <p14:creationId xmlns:p14="http://schemas.microsoft.com/office/powerpoint/2010/main" val="3304144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FDA10C-66F5-4AB2-B6D9-E94EE6AE0BCB}" type="datetimeFigureOut">
              <a:rPr lang="en-US" smtClean="0"/>
              <a:t>11/20/2019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36DB1-862C-49A8-BE17-3BEF3BD986E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785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FDA10C-66F5-4AB2-B6D9-E94EE6AE0BCB}" type="datetimeFigureOut">
              <a:rPr lang="en-US" smtClean="0"/>
              <a:t>11/20/2019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36DB1-862C-49A8-BE17-3BEF3BD986E2}" type="slidenum">
              <a:rPr lang="en-US" smtClean="0"/>
              <a:t>‹#›</a:t>
            </a:fld>
            <a:endParaRPr lang="en-US"/>
          </a:p>
        </p:txBody>
      </p:sp>
    </p:spTree>
    <p:extLst>
      <p:ext uri="{BB962C8B-B14F-4D97-AF65-F5344CB8AC3E}">
        <p14:creationId xmlns:p14="http://schemas.microsoft.com/office/powerpoint/2010/main" val="2373935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FDA10C-66F5-4AB2-B6D9-E94EE6AE0BCB}" type="datetimeFigureOut">
              <a:rPr lang="en-US" smtClean="0"/>
              <a:t>11/20/2019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36DB1-862C-49A8-BE17-3BEF3BD986E2}" type="slidenum">
              <a:rPr lang="en-US" smtClean="0"/>
              <a:t>‹#›</a:t>
            </a:fld>
            <a:endParaRPr lang="en-US"/>
          </a:p>
        </p:txBody>
      </p:sp>
    </p:spTree>
    <p:extLst>
      <p:ext uri="{BB962C8B-B14F-4D97-AF65-F5344CB8AC3E}">
        <p14:creationId xmlns:p14="http://schemas.microsoft.com/office/powerpoint/2010/main" val="682103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DA10C-66F5-4AB2-B6D9-E94EE6AE0BCB}" type="datetimeFigureOut">
              <a:rPr lang="en-US" smtClean="0"/>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7000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DA10C-66F5-4AB2-B6D9-E94EE6AE0BCB}" type="datetimeFigureOut">
              <a:rPr lang="en-US" smtClean="0"/>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281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DA10C-66F5-4AB2-B6D9-E94EE6AE0BCB}" type="datetimeFigureOut">
              <a:rPr lang="en-US" smtClean="0"/>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spTree>
    <p:extLst>
      <p:ext uri="{BB962C8B-B14F-4D97-AF65-F5344CB8AC3E}">
        <p14:creationId xmlns:p14="http://schemas.microsoft.com/office/powerpoint/2010/main" val="1464776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DA10C-66F5-4AB2-B6D9-E94EE6AE0BCB}" type="datetimeFigureOut">
              <a:rPr lang="en-US" smtClean="0"/>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8313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DA10C-66F5-4AB2-B6D9-E94EE6AE0BCB}" type="datetimeFigureOut">
              <a:rPr lang="en-US" smtClean="0"/>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4669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FDA10C-66F5-4AB2-B6D9-E94EE6AE0BCB}" type="datetimeFigureOut">
              <a:rPr lang="en-US" smtClean="0"/>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983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FDA10C-66F5-4AB2-B6D9-E94EE6AE0BCB}" type="datetimeFigureOut">
              <a:rPr lang="en-US" smtClean="0"/>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2657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FDA10C-66F5-4AB2-B6D9-E94EE6AE0BCB}" type="datetimeFigureOut">
              <a:rPr lang="en-US" smtClean="0"/>
              <a:t>11/20/2019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6936DB1-862C-49A8-BE17-3BEF3BD986E2}" type="slidenum">
              <a:rPr lang="en-US" smtClean="0"/>
              <a:t>‹#›</a:t>
            </a:fld>
            <a:endParaRPr lang="en-US"/>
          </a:p>
        </p:txBody>
      </p:sp>
    </p:spTree>
    <p:extLst>
      <p:ext uri="{BB962C8B-B14F-4D97-AF65-F5344CB8AC3E}">
        <p14:creationId xmlns:p14="http://schemas.microsoft.com/office/powerpoint/2010/main" val="34629326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Customer Service Program</a:t>
            </a:r>
            <a:endParaRPr lang="en-US" dirty="0"/>
          </a:p>
        </p:txBody>
      </p:sp>
      <p:sp>
        <p:nvSpPr>
          <p:cNvPr id="3" name="Subtitle 2"/>
          <p:cNvSpPr>
            <a:spLocks noGrp="1"/>
          </p:cNvSpPr>
          <p:nvPr>
            <p:ph type="subTitle" idx="1"/>
          </p:nvPr>
        </p:nvSpPr>
        <p:spPr/>
        <p:txBody>
          <a:bodyPr/>
          <a:lstStyle/>
          <a:p>
            <a:r>
              <a:rPr lang="en-US" dirty="0" smtClean="0"/>
              <a:t>Coca-Cola Staff Customer Service Training</a:t>
            </a:r>
            <a:endParaRPr lang="en-US" dirty="0"/>
          </a:p>
        </p:txBody>
      </p:sp>
    </p:spTree>
    <p:extLst>
      <p:ext uri="{BB962C8B-B14F-4D97-AF65-F5344CB8AC3E}">
        <p14:creationId xmlns:p14="http://schemas.microsoft.com/office/powerpoint/2010/main" val="3962574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US" dirty="0"/>
          </a:p>
        </p:txBody>
      </p:sp>
      <p:sp>
        <p:nvSpPr>
          <p:cNvPr id="3" name="Content Placeholder 2"/>
          <p:cNvSpPr>
            <a:spLocks noGrp="1"/>
          </p:cNvSpPr>
          <p:nvPr>
            <p:ph idx="1"/>
          </p:nvPr>
        </p:nvSpPr>
        <p:spPr/>
        <p:txBody>
          <a:bodyPr>
            <a:normAutofit fontScale="47500" lnSpcReduction="20000"/>
          </a:bodyPr>
          <a:lstStyle/>
          <a:p>
            <a:r>
              <a:rPr lang="en-US" sz="4800" dirty="0" smtClean="0"/>
              <a:t>Background of the company</a:t>
            </a:r>
          </a:p>
          <a:p>
            <a:r>
              <a:rPr lang="en-US" sz="4800" dirty="0" smtClean="0"/>
              <a:t>Customer Service Program for the company</a:t>
            </a:r>
          </a:p>
          <a:p>
            <a:pPr marL="0" indent="0">
              <a:buNone/>
            </a:pPr>
            <a:r>
              <a:rPr lang="en-US" sz="4800" dirty="0" smtClean="0"/>
              <a:t>		Describing Quality Customer Service</a:t>
            </a:r>
          </a:p>
          <a:p>
            <a:pPr marL="0" indent="0">
              <a:buNone/>
            </a:pPr>
            <a:r>
              <a:rPr lang="en-US" sz="4800" dirty="0"/>
              <a:t>	</a:t>
            </a:r>
            <a:r>
              <a:rPr lang="en-US" sz="4800" dirty="0" smtClean="0"/>
              <a:t>	Educating the Staff on the importance of Excellent Customer Service</a:t>
            </a:r>
          </a:p>
          <a:p>
            <a:pPr marL="0" indent="0">
              <a:buNone/>
            </a:pPr>
            <a:r>
              <a:rPr lang="en-US" sz="4800" dirty="0"/>
              <a:t>	</a:t>
            </a:r>
            <a:r>
              <a:rPr lang="en-US" sz="4800" dirty="0" smtClean="0"/>
              <a:t>	Teaching them the required skills</a:t>
            </a:r>
          </a:p>
          <a:p>
            <a:pPr marL="0" indent="0">
              <a:buNone/>
            </a:pPr>
            <a:r>
              <a:rPr lang="en-US" sz="4800" dirty="0"/>
              <a:t>	</a:t>
            </a:r>
            <a:r>
              <a:rPr lang="en-US" sz="4800" dirty="0" smtClean="0"/>
              <a:t>	Regular refresher trainings</a:t>
            </a:r>
          </a:p>
          <a:p>
            <a:pPr marL="0" indent="0">
              <a:buNone/>
            </a:pPr>
            <a:r>
              <a:rPr lang="en-US" sz="4800" dirty="0"/>
              <a:t>	</a:t>
            </a:r>
            <a:r>
              <a:rPr lang="en-US" sz="4800" dirty="0" smtClean="0"/>
              <a:t>	Regular Evaluation of Customer Service</a:t>
            </a:r>
          </a:p>
          <a:p>
            <a:endParaRPr lang="en-US" dirty="0"/>
          </a:p>
        </p:txBody>
      </p:sp>
    </p:spTree>
    <p:extLst>
      <p:ext uri="{BB962C8B-B14F-4D97-AF65-F5344CB8AC3E}">
        <p14:creationId xmlns:p14="http://schemas.microsoft.com/office/powerpoint/2010/main" val="3466629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 (Cont..)</a:t>
            </a:r>
            <a:endParaRPr lang="en-US" dirty="0"/>
          </a:p>
        </p:txBody>
      </p:sp>
      <p:sp>
        <p:nvSpPr>
          <p:cNvPr id="3" name="Content Placeholder 2"/>
          <p:cNvSpPr>
            <a:spLocks noGrp="1"/>
          </p:cNvSpPr>
          <p:nvPr>
            <p:ph idx="1"/>
          </p:nvPr>
        </p:nvSpPr>
        <p:spPr/>
        <p:txBody>
          <a:bodyPr>
            <a:normAutofit lnSpcReduction="10000"/>
          </a:bodyPr>
          <a:lstStyle/>
          <a:p>
            <a:pPr lvl="0">
              <a:buClr>
                <a:srgbClr val="83992A"/>
              </a:buClr>
            </a:pPr>
            <a:r>
              <a:rPr lang="en-US" dirty="0">
                <a:solidFill>
                  <a:prstClr val="black">
                    <a:lumMod val="85000"/>
                    <a:lumOff val="15000"/>
                  </a:prstClr>
                </a:solidFill>
              </a:rPr>
              <a:t>Importance of Customer Service</a:t>
            </a:r>
          </a:p>
          <a:p>
            <a:pPr marL="914400" lvl="2" indent="0">
              <a:buClr>
                <a:srgbClr val="83992A"/>
              </a:buClr>
              <a:buNone/>
            </a:pPr>
            <a:r>
              <a:rPr lang="en-US" sz="2400" dirty="0">
                <a:solidFill>
                  <a:prstClr val="black">
                    <a:lumMod val="85000"/>
                    <a:lumOff val="15000"/>
                  </a:prstClr>
                </a:solidFill>
              </a:rPr>
              <a:t>Importance to Marketing</a:t>
            </a:r>
          </a:p>
          <a:p>
            <a:pPr marL="914400" lvl="2" indent="0">
              <a:buClr>
                <a:srgbClr val="83992A"/>
              </a:buClr>
              <a:buNone/>
            </a:pPr>
            <a:r>
              <a:rPr lang="en-US" sz="2400" dirty="0">
                <a:solidFill>
                  <a:prstClr val="black">
                    <a:lumMod val="85000"/>
                    <a:lumOff val="15000"/>
                  </a:prstClr>
                </a:solidFill>
              </a:rPr>
              <a:t>Importance to Customer Base</a:t>
            </a:r>
          </a:p>
          <a:p>
            <a:pPr marL="914400" lvl="2" indent="0">
              <a:buNone/>
            </a:pPr>
            <a:r>
              <a:rPr lang="en-US" sz="2400" dirty="0" smtClean="0"/>
              <a:t>Importance </a:t>
            </a:r>
            <a:r>
              <a:rPr lang="en-US" sz="2400" dirty="0"/>
              <a:t>to Product Sales</a:t>
            </a:r>
          </a:p>
          <a:p>
            <a:pPr marL="914400" lvl="2" indent="0">
              <a:buNone/>
            </a:pPr>
            <a:r>
              <a:rPr lang="en-US" sz="2400" dirty="0"/>
              <a:t>Importance to Revenue</a:t>
            </a:r>
          </a:p>
          <a:p>
            <a:r>
              <a:rPr lang="en-US" dirty="0" smtClean="0"/>
              <a:t>Conclusion</a:t>
            </a:r>
          </a:p>
          <a:p>
            <a:r>
              <a:rPr lang="en-US" dirty="0" smtClean="0"/>
              <a:t>References</a:t>
            </a:r>
            <a:endParaRPr lang="en-US" dirty="0"/>
          </a:p>
        </p:txBody>
      </p:sp>
    </p:spTree>
    <p:extLst>
      <p:ext uri="{BB962C8B-B14F-4D97-AF65-F5344CB8AC3E}">
        <p14:creationId xmlns:p14="http://schemas.microsoft.com/office/powerpoint/2010/main" val="2561489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of Coca-Cola</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Coca-Cola Company is a multinational corporation that was founded in the US in </a:t>
            </a:r>
            <a:r>
              <a:rPr lang="en-US" dirty="0" smtClean="0"/>
              <a:t>1892.</a:t>
            </a:r>
          </a:p>
          <a:p>
            <a:r>
              <a:rPr lang="en-US" dirty="0"/>
              <a:t>It manufactures, retails and markets nonalcoholic beverage syrups and concentrates</a:t>
            </a:r>
            <a:r>
              <a:rPr lang="en-US" dirty="0" smtClean="0"/>
              <a:t>.</a:t>
            </a:r>
          </a:p>
          <a:p>
            <a:r>
              <a:rPr lang="en-US" dirty="0"/>
              <a:t>Its flagship product, Coca-Cola, was invented in 1886 by pharmacist Pemberton in Atlanta, Georgia, which is its headquarters</a:t>
            </a:r>
            <a:r>
              <a:rPr lang="en-US" dirty="0" smtClean="0"/>
              <a:t>.</a:t>
            </a:r>
          </a:p>
          <a:p>
            <a:r>
              <a:rPr lang="en-US" dirty="0"/>
              <a:t>Upon the invention of Coca-Cola, Pemberton sold it as a medicinal beverage. However, that changed in 1892 when the company was founded</a:t>
            </a:r>
            <a:r>
              <a:rPr lang="en-US" dirty="0" smtClean="0"/>
              <a:t>.</a:t>
            </a:r>
          </a:p>
          <a:p>
            <a:r>
              <a:rPr lang="en-US" dirty="0" smtClean="0"/>
              <a:t>The company started expanding to international markets after 1896</a:t>
            </a:r>
            <a:endParaRPr lang="en-US" dirty="0"/>
          </a:p>
        </p:txBody>
      </p:sp>
    </p:spTree>
    <p:extLst>
      <p:ext uri="{BB962C8B-B14F-4D97-AF65-F5344CB8AC3E}">
        <p14:creationId xmlns:p14="http://schemas.microsoft.com/office/powerpoint/2010/main" val="2906332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Service Program</a:t>
            </a:r>
            <a:endParaRPr lang="en-US" dirty="0"/>
          </a:p>
        </p:txBody>
      </p:sp>
      <p:sp>
        <p:nvSpPr>
          <p:cNvPr id="3" name="Content Placeholder 2"/>
          <p:cNvSpPr>
            <a:spLocks noGrp="1"/>
          </p:cNvSpPr>
          <p:nvPr>
            <p:ph idx="1"/>
          </p:nvPr>
        </p:nvSpPr>
        <p:spPr/>
        <p:txBody>
          <a:bodyPr>
            <a:normAutofit fontScale="92500" lnSpcReduction="20000"/>
          </a:bodyPr>
          <a:lstStyle/>
          <a:p>
            <a:r>
              <a:rPr lang="en-US" dirty="0"/>
              <a:t>Customer service is the chance for an organization to connect with its clients, receive feedback and concerns, and address those concerns</a:t>
            </a:r>
            <a:r>
              <a:rPr lang="en-US" dirty="0" smtClean="0"/>
              <a:t>.</a:t>
            </a:r>
          </a:p>
          <a:p>
            <a:r>
              <a:rPr lang="en-US" dirty="0" smtClean="0"/>
              <a:t>When </a:t>
            </a:r>
            <a:r>
              <a:rPr lang="en-US" dirty="0"/>
              <a:t>a company has an excellent customer service team, it's revenue, customer base, and product sales will increase. </a:t>
            </a:r>
            <a:endParaRPr lang="en-US" dirty="0" smtClean="0"/>
          </a:p>
          <a:p>
            <a:r>
              <a:rPr lang="en-US" dirty="0"/>
              <a:t>It is thus necessary to train the customer service team to ensure they give the clients a great experience. </a:t>
            </a:r>
            <a:endParaRPr lang="en-US" dirty="0" smtClean="0"/>
          </a:p>
          <a:p>
            <a:r>
              <a:rPr lang="en-US" dirty="0"/>
              <a:t>Customer service programs for staff may include describing quality customer service, educating the staff on excellent customer service and its importance, teaching them the skills they need, and having regular training to refresh them, and evaluating customer service regularly (Europe, 2017). </a:t>
            </a:r>
          </a:p>
          <a:p>
            <a:endParaRPr lang="en-US" dirty="0"/>
          </a:p>
        </p:txBody>
      </p:sp>
    </p:spTree>
    <p:extLst>
      <p:ext uri="{BB962C8B-B14F-4D97-AF65-F5344CB8AC3E}">
        <p14:creationId xmlns:p14="http://schemas.microsoft.com/office/powerpoint/2010/main" val="260510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Customer Service Description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a:t>Describing what customer service is, particularly excellent customer service, is the first step</a:t>
            </a:r>
            <a:r>
              <a:rPr lang="en-US" dirty="0" smtClean="0"/>
              <a:t>.</a:t>
            </a:r>
          </a:p>
          <a:p>
            <a:r>
              <a:rPr lang="en-US" dirty="0" smtClean="0"/>
              <a:t>The organization’s staff need to understand what customer service is for them to offer the required quality services.</a:t>
            </a:r>
          </a:p>
          <a:p>
            <a:r>
              <a:rPr lang="en-US" dirty="0"/>
              <a:t>This step is necessary because the company might be having new staff who may not be familiar with what quality customer service entails. </a:t>
            </a:r>
            <a:endParaRPr lang="en-US" dirty="0" smtClean="0"/>
          </a:p>
          <a:p>
            <a:r>
              <a:rPr lang="en-US" dirty="0"/>
              <a:t>Customer service is the practice of taking care of the client's needs by providing and delivering professional, useful, and high-quality service and assistance before, during, and after the customer's requirements are met.</a:t>
            </a:r>
          </a:p>
          <a:p>
            <a:r>
              <a:rPr lang="en-US" dirty="0" smtClean="0"/>
              <a:t>Some </a:t>
            </a:r>
            <a:r>
              <a:rPr lang="en-US" dirty="0"/>
              <a:t>of the features of excellent quality service include humility, </a:t>
            </a:r>
            <a:r>
              <a:rPr lang="en-US" dirty="0" smtClean="0"/>
              <a:t>great customer service skills, patience</a:t>
            </a:r>
            <a:r>
              <a:rPr lang="en-US" dirty="0"/>
              <a:t>, and good listening skills among others. </a:t>
            </a:r>
          </a:p>
          <a:p>
            <a:endParaRPr lang="en-US" dirty="0"/>
          </a:p>
        </p:txBody>
      </p:sp>
    </p:spTree>
    <p:extLst>
      <p:ext uri="{BB962C8B-B14F-4D97-AF65-F5344CB8AC3E}">
        <p14:creationId xmlns:p14="http://schemas.microsoft.com/office/powerpoint/2010/main" val="687541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Educating the Staff on the importance of Excellent Customer </a:t>
            </a:r>
            <a:r>
              <a:rPr lang="en-US" dirty="0" smtClean="0"/>
              <a:t>Service</a:t>
            </a:r>
            <a:endParaRPr lang="en-US" dirty="0"/>
          </a:p>
        </p:txBody>
      </p:sp>
      <p:sp>
        <p:nvSpPr>
          <p:cNvPr id="3" name="Content Placeholder 2"/>
          <p:cNvSpPr>
            <a:spLocks noGrp="1"/>
          </p:cNvSpPr>
          <p:nvPr>
            <p:ph idx="1"/>
          </p:nvPr>
        </p:nvSpPr>
        <p:spPr/>
        <p:txBody>
          <a:bodyPr>
            <a:normAutofit fontScale="85000" lnSpcReduction="20000"/>
          </a:bodyPr>
          <a:lstStyle/>
          <a:p>
            <a:r>
              <a:rPr lang="en-US" dirty="0"/>
              <a:t>T</a:t>
            </a:r>
            <a:r>
              <a:rPr lang="en-US" dirty="0" smtClean="0"/>
              <a:t>he </a:t>
            </a:r>
            <a:r>
              <a:rPr lang="en-US" dirty="0"/>
              <a:t>staff </a:t>
            </a:r>
            <a:r>
              <a:rPr lang="en-US" dirty="0" smtClean="0"/>
              <a:t>should understand </a:t>
            </a:r>
            <a:r>
              <a:rPr lang="en-US" dirty="0"/>
              <a:t>the importance of providing quality customer </a:t>
            </a:r>
            <a:r>
              <a:rPr lang="en-US" dirty="0" smtClean="0"/>
              <a:t>service to the company’s clients.</a:t>
            </a:r>
          </a:p>
          <a:p>
            <a:r>
              <a:rPr lang="en-US" dirty="0"/>
              <a:t>They should </a:t>
            </a:r>
            <a:r>
              <a:rPr lang="en-US" dirty="0" smtClean="0"/>
              <a:t>also know </a:t>
            </a:r>
            <a:r>
              <a:rPr lang="en-US" dirty="0"/>
              <a:t>that excellent customer service will increase the sales of a company, which is the reason the business is running</a:t>
            </a:r>
            <a:r>
              <a:rPr lang="en-US" dirty="0" smtClean="0"/>
              <a:t>.</a:t>
            </a:r>
          </a:p>
          <a:p>
            <a:r>
              <a:rPr lang="en-US" dirty="0"/>
              <a:t>Without the customers, the business cannot be operating, and hence, </a:t>
            </a:r>
            <a:r>
              <a:rPr lang="en-US" dirty="0" smtClean="0"/>
              <a:t>customers</a:t>
            </a:r>
            <a:r>
              <a:rPr lang="en-US" dirty="0" smtClean="0"/>
              <a:t> </a:t>
            </a:r>
            <a:r>
              <a:rPr lang="en-US" dirty="0"/>
              <a:t>should be treated with the utmost care</a:t>
            </a:r>
            <a:r>
              <a:rPr lang="en-US" dirty="0" smtClean="0"/>
              <a:t>.</a:t>
            </a:r>
          </a:p>
          <a:p>
            <a:r>
              <a:rPr lang="en-US" dirty="0"/>
              <a:t>Excellent customer service is also about helping the clients whenever they have queries or concerns about the company's products</a:t>
            </a:r>
            <a:r>
              <a:rPr lang="en-US" dirty="0" smtClean="0"/>
              <a:t>.</a:t>
            </a:r>
          </a:p>
          <a:p>
            <a:r>
              <a:rPr lang="en-US" dirty="0"/>
              <a:t>For example, the staff at Coca-Cola should be taught about how to answer questions regarding the content of their products. </a:t>
            </a:r>
          </a:p>
          <a:p>
            <a:endParaRPr lang="en-US" dirty="0"/>
          </a:p>
        </p:txBody>
      </p:sp>
    </p:spTree>
    <p:extLst>
      <p:ext uri="{BB962C8B-B14F-4D97-AF65-F5344CB8AC3E}">
        <p14:creationId xmlns:p14="http://schemas.microsoft.com/office/powerpoint/2010/main" val="1942080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Teaching them the required </a:t>
            </a:r>
            <a:r>
              <a:rPr lang="en-US" dirty="0" smtClean="0"/>
              <a:t>skills</a:t>
            </a:r>
            <a:endParaRPr lang="en-US" dirty="0"/>
          </a:p>
        </p:txBody>
      </p:sp>
      <p:sp>
        <p:nvSpPr>
          <p:cNvPr id="3" name="Content Placeholder 2"/>
          <p:cNvSpPr>
            <a:spLocks noGrp="1"/>
          </p:cNvSpPr>
          <p:nvPr>
            <p:ph idx="1"/>
          </p:nvPr>
        </p:nvSpPr>
        <p:spPr/>
        <p:txBody>
          <a:bodyPr>
            <a:normAutofit fontScale="62500" lnSpcReduction="20000"/>
          </a:bodyPr>
          <a:lstStyle/>
          <a:p>
            <a:r>
              <a:rPr lang="en-US" sz="2600" dirty="0"/>
              <a:t>The company knows the </a:t>
            </a:r>
            <a:r>
              <a:rPr lang="en-US" sz="2600" dirty="0" smtClean="0"/>
              <a:t>necessary</a:t>
            </a:r>
            <a:r>
              <a:rPr lang="en-US" sz="2600" dirty="0" smtClean="0"/>
              <a:t> </a:t>
            </a:r>
            <a:r>
              <a:rPr lang="en-US" sz="2600" dirty="0"/>
              <a:t>skills that are important for the customer service </a:t>
            </a:r>
            <a:r>
              <a:rPr lang="en-US" sz="2600" dirty="0" smtClean="0"/>
              <a:t>department such as excellent communication skills. Therefore, in the training, these skills should be taught to the staff.</a:t>
            </a:r>
          </a:p>
          <a:p>
            <a:r>
              <a:rPr lang="en-US" sz="2600" dirty="0"/>
              <a:t>In this stage, the trainers should teach the staff how to convey information at the different stages of the purchasing process. </a:t>
            </a:r>
            <a:r>
              <a:rPr lang="en-US" sz="2600" dirty="0" smtClean="0"/>
              <a:t>For instance, how to pitch for a product and how to say thank you after the purchase process.</a:t>
            </a:r>
          </a:p>
          <a:p>
            <a:r>
              <a:rPr lang="en-US" sz="2600" dirty="0"/>
              <a:t>They should also be informed of the importance of timely delivery of </a:t>
            </a:r>
            <a:r>
              <a:rPr lang="en-US" sz="2600" dirty="0" smtClean="0"/>
              <a:t>feedback </a:t>
            </a:r>
            <a:r>
              <a:rPr lang="en-US" sz="2600" dirty="0"/>
              <a:t>to the clients and acting on orders that have been requested by the clients</a:t>
            </a:r>
            <a:r>
              <a:rPr lang="en-US" sz="2600" dirty="0" smtClean="0"/>
              <a:t>. Feedback should be provided as soon as possible.</a:t>
            </a:r>
            <a:endParaRPr lang="en-US" sz="2600" dirty="0" smtClean="0"/>
          </a:p>
          <a:p>
            <a:r>
              <a:rPr lang="en-US" sz="2600" dirty="0"/>
              <a:t>T</a:t>
            </a:r>
            <a:r>
              <a:rPr lang="en-US" sz="2600" dirty="0" smtClean="0"/>
              <a:t>he </a:t>
            </a:r>
            <a:r>
              <a:rPr lang="en-US" sz="2600" dirty="0"/>
              <a:t>staff should also be taught on how to handle complaints and the importance of documentation. </a:t>
            </a:r>
            <a:r>
              <a:rPr lang="en-US" sz="2600" dirty="0" smtClean="0"/>
              <a:t>In case where a staff cannot handle a complain, it should be escalated </a:t>
            </a:r>
            <a:endParaRPr lang="en-US" sz="2600" dirty="0" smtClean="0"/>
          </a:p>
          <a:p>
            <a:r>
              <a:rPr lang="en-US" sz="2600" dirty="0" smtClean="0"/>
              <a:t>Other essential skills that are important for a customer service representative include persuasive skills, adaptability and taking responsibility among others</a:t>
            </a:r>
          </a:p>
          <a:p>
            <a:endParaRPr lang="en-US" dirty="0"/>
          </a:p>
        </p:txBody>
      </p:sp>
    </p:spTree>
    <p:extLst>
      <p:ext uri="{BB962C8B-B14F-4D97-AF65-F5344CB8AC3E}">
        <p14:creationId xmlns:p14="http://schemas.microsoft.com/office/powerpoint/2010/main" val="2724571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Regular refresher </a:t>
            </a:r>
            <a:r>
              <a:rPr lang="en-US" dirty="0" smtClean="0"/>
              <a:t>training</a:t>
            </a:r>
            <a:endParaRPr lang="en-US" dirty="0"/>
          </a:p>
        </p:txBody>
      </p:sp>
      <p:sp>
        <p:nvSpPr>
          <p:cNvPr id="3" name="Content Placeholder 2"/>
          <p:cNvSpPr>
            <a:spLocks noGrp="1"/>
          </p:cNvSpPr>
          <p:nvPr>
            <p:ph idx="1"/>
          </p:nvPr>
        </p:nvSpPr>
        <p:spPr/>
        <p:txBody>
          <a:bodyPr>
            <a:normAutofit lnSpcReduction="10000"/>
          </a:bodyPr>
          <a:lstStyle/>
          <a:p>
            <a:r>
              <a:rPr lang="en-US" dirty="0"/>
              <a:t>Regular training to the customer service team is necessary so that the team keeps on refreshing the skills that they learn. </a:t>
            </a:r>
            <a:endParaRPr lang="en-US" dirty="0" smtClean="0"/>
          </a:p>
          <a:p>
            <a:r>
              <a:rPr lang="en-US" dirty="0" smtClean="0"/>
              <a:t>Refresher training </a:t>
            </a:r>
            <a:r>
              <a:rPr lang="en-US" dirty="0"/>
              <a:t>helps the staff to remain professional and not forget what they learned</a:t>
            </a:r>
            <a:r>
              <a:rPr lang="en-US" dirty="0" smtClean="0"/>
              <a:t>.</a:t>
            </a:r>
          </a:p>
          <a:p>
            <a:r>
              <a:rPr lang="en-US" dirty="0"/>
              <a:t>The training will also provide an opportunity for the members to learn those skills that they did not learn in the previous exercise. </a:t>
            </a:r>
            <a:endParaRPr lang="en-US" dirty="0" smtClean="0"/>
          </a:p>
          <a:p>
            <a:r>
              <a:rPr lang="en-US" dirty="0"/>
              <a:t>The training program can be modified to be in line with the changing environment. </a:t>
            </a:r>
            <a:r>
              <a:rPr lang="en-US" dirty="0" smtClean="0"/>
              <a:t>It is not a must to use the same program in different trainings.</a:t>
            </a:r>
            <a:endParaRPr lang="en-US" dirty="0"/>
          </a:p>
          <a:p>
            <a:endParaRPr lang="en-US" dirty="0"/>
          </a:p>
        </p:txBody>
      </p:sp>
    </p:spTree>
    <p:extLst>
      <p:ext uri="{BB962C8B-B14F-4D97-AF65-F5344CB8AC3E}">
        <p14:creationId xmlns:p14="http://schemas.microsoft.com/office/powerpoint/2010/main" val="59065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Regular Evaluation of Customer </a:t>
            </a:r>
            <a:r>
              <a:rPr lang="en-US" dirty="0" smtClean="0"/>
              <a:t>Service</a:t>
            </a:r>
            <a:endParaRPr lang="en-US" dirty="0"/>
          </a:p>
        </p:txBody>
      </p:sp>
      <p:sp>
        <p:nvSpPr>
          <p:cNvPr id="3" name="Content Placeholder 2"/>
          <p:cNvSpPr>
            <a:spLocks noGrp="1"/>
          </p:cNvSpPr>
          <p:nvPr>
            <p:ph idx="1"/>
          </p:nvPr>
        </p:nvSpPr>
        <p:spPr/>
        <p:txBody>
          <a:bodyPr/>
          <a:lstStyle/>
          <a:p>
            <a:r>
              <a:rPr lang="en-US" dirty="0"/>
              <a:t>The final step is evaluating the customer service regularly to ensure that the learned skills are being implemented and the team members are providing quality customer service. </a:t>
            </a:r>
            <a:endParaRPr lang="en-US" dirty="0" smtClean="0"/>
          </a:p>
          <a:p>
            <a:r>
              <a:rPr lang="en-US" dirty="0"/>
              <a:t>The staff should be given feedback on the areas that need to be improved. </a:t>
            </a:r>
            <a:r>
              <a:rPr lang="en-US" dirty="0" smtClean="0"/>
              <a:t>For example, if a customer representative does not communicate as required with the customers, they can be informed of how to make improvements.</a:t>
            </a:r>
          </a:p>
          <a:p>
            <a:r>
              <a:rPr lang="en-US" dirty="0"/>
              <a:t>Corrective actions are taken at this level to ensure every staff is performing their duties </a:t>
            </a:r>
            <a:r>
              <a:rPr lang="en-US" dirty="0" smtClean="0"/>
              <a:t>accordingly.</a:t>
            </a:r>
            <a:endParaRPr lang="en-US" dirty="0"/>
          </a:p>
        </p:txBody>
      </p:sp>
    </p:spTree>
    <p:extLst>
      <p:ext uri="{BB962C8B-B14F-4D97-AF65-F5344CB8AC3E}">
        <p14:creationId xmlns:p14="http://schemas.microsoft.com/office/powerpoint/2010/main" val="4272658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2" algn="ctr" defTabSz="457200" rtl="0">
              <a:spcBef>
                <a:spcPct val="0"/>
              </a:spcBef>
            </a:pPr>
            <a:r>
              <a:rPr lang="en-US" sz="4800" dirty="0"/>
              <a:t>Importance </a:t>
            </a:r>
            <a:r>
              <a:rPr lang="en-US" sz="4800" dirty="0" smtClean="0"/>
              <a:t>of Customer Service to Marketing</a:t>
            </a:r>
            <a:endParaRPr lang="en-US" dirty="0"/>
          </a:p>
        </p:txBody>
      </p:sp>
      <p:sp>
        <p:nvSpPr>
          <p:cNvPr id="3" name="Content Placeholder 2"/>
          <p:cNvSpPr>
            <a:spLocks noGrp="1"/>
          </p:cNvSpPr>
          <p:nvPr>
            <p:ph idx="1"/>
          </p:nvPr>
        </p:nvSpPr>
        <p:spPr/>
        <p:txBody>
          <a:bodyPr>
            <a:normAutofit fontScale="85000" lnSpcReduction="20000"/>
          </a:bodyPr>
          <a:lstStyle/>
          <a:p>
            <a:r>
              <a:rPr lang="en-US" dirty="0"/>
              <a:t>C</a:t>
            </a:r>
            <a:r>
              <a:rPr lang="en-US" dirty="0" smtClean="0"/>
              <a:t>ustomer </a:t>
            </a:r>
            <a:r>
              <a:rPr lang="en-US" dirty="0"/>
              <a:t>service is critical in </a:t>
            </a:r>
            <a:r>
              <a:rPr lang="en-US" dirty="0" smtClean="0"/>
              <a:t>marketing.</a:t>
            </a:r>
          </a:p>
          <a:p>
            <a:r>
              <a:rPr lang="en-US" dirty="0"/>
              <a:t>When the needs of clients are taken care of through the provision of high-quality products and services, the probability of having return clients increases</a:t>
            </a:r>
            <a:r>
              <a:rPr lang="en-US" dirty="0" smtClean="0"/>
              <a:t>.</a:t>
            </a:r>
          </a:p>
          <a:p>
            <a:r>
              <a:rPr lang="en-US" dirty="0"/>
              <a:t>The perception that customers form about a company's brand, products, and services influences their purchasing decisions. Excellent customer service leads to a positive feel or perception of a company</a:t>
            </a:r>
            <a:r>
              <a:rPr lang="en-US" dirty="0" smtClean="0"/>
              <a:t>.</a:t>
            </a:r>
          </a:p>
          <a:p>
            <a:r>
              <a:rPr lang="en-US" dirty="0"/>
              <a:t>Customer service plays the role of assurance for prospective customers and reassurance for existing customers in marketing (Performance in People, 2016). </a:t>
            </a:r>
            <a:endParaRPr lang="en-US" dirty="0" smtClean="0"/>
          </a:p>
          <a:p>
            <a:r>
              <a:rPr lang="en-US" dirty="0"/>
              <a:t>When customers are treated well by a company, meaning excellent customer service, the probability of referring other clients to buy the products or services increases.</a:t>
            </a:r>
          </a:p>
          <a:p>
            <a:endParaRPr lang="en-US" dirty="0"/>
          </a:p>
        </p:txBody>
      </p:sp>
    </p:spTree>
    <p:extLst>
      <p:ext uri="{BB962C8B-B14F-4D97-AF65-F5344CB8AC3E}">
        <p14:creationId xmlns:p14="http://schemas.microsoft.com/office/powerpoint/2010/main" val="2771389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Importance </a:t>
            </a:r>
            <a:r>
              <a:rPr lang="en-US" dirty="0" smtClean="0"/>
              <a:t>of Customer Service to </a:t>
            </a:r>
            <a:r>
              <a:rPr lang="en-US" dirty="0"/>
              <a:t>Customer Base</a:t>
            </a:r>
          </a:p>
        </p:txBody>
      </p:sp>
      <p:sp>
        <p:nvSpPr>
          <p:cNvPr id="3" name="Content Placeholder 2"/>
          <p:cNvSpPr>
            <a:spLocks noGrp="1"/>
          </p:cNvSpPr>
          <p:nvPr>
            <p:ph idx="1"/>
          </p:nvPr>
        </p:nvSpPr>
        <p:spPr/>
        <p:txBody>
          <a:bodyPr>
            <a:normAutofit fontScale="85000" lnSpcReduction="20000"/>
          </a:bodyPr>
          <a:lstStyle/>
          <a:p>
            <a:r>
              <a:rPr lang="en-US" dirty="0"/>
              <a:t>Customer service is critical to the customer base. An organization that has </a:t>
            </a:r>
            <a:r>
              <a:rPr lang="en-US" dirty="0" smtClean="0"/>
              <a:t>quality </a:t>
            </a:r>
            <a:r>
              <a:rPr lang="en-US" dirty="0"/>
              <a:t>customer service increases the loyalty of the customers</a:t>
            </a:r>
            <a:r>
              <a:rPr lang="en-US" dirty="0" smtClean="0"/>
              <a:t>.</a:t>
            </a:r>
          </a:p>
          <a:p>
            <a:r>
              <a:rPr lang="en-US" dirty="0"/>
              <a:t>Customers who are treated well will remain faithful to a brand because of the perception that they generated as a result of the positive experience</a:t>
            </a:r>
            <a:r>
              <a:rPr lang="en-US" dirty="0" smtClean="0"/>
              <a:t>.</a:t>
            </a:r>
          </a:p>
          <a:p>
            <a:r>
              <a:rPr lang="en-US" dirty="0"/>
              <a:t>Excellent customer service also creates positive word of mouth about business and hence increases the customers of a company</a:t>
            </a:r>
            <a:r>
              <a:rPr lang="en-US" dirty="0" smtClean="0"/>
              <a:t>.</a:t>
            </a:r>
          </a:p>
          <a:p>
            <a:r>
              <a:rPr lang="en-US" dirty="0"/>
              <a:t>When an individual gets a positive experience about a company, the probability that they will spread the positive news or refer other people to the business increases (Cook, 2017</a:t>
            </a:r>
            <a:r>
              <a:rPr lang="en-US" dirty="0" smtClean="0"/>
              <a:t>)</a:t>
            </a:r>
          </a:p>
          <a:p>
            <a:r>
              <a:rPr lang="en-US" dirty="0"/>
              <a:t>E</a:t>
            </a:r>
            <a:r>
              <a:rPr lang="en-US" dirty="0" smtClean="0"/>
              <a:t>xcellent </a:t>
            </a:r>
            <a:r>
              <a:rPr lang="en-US" dirty="0"/>
              <a:t>customer service is necessary for a company and should be taken seriously to build a strong customer base and avoid losing clients.</a:t>
            </a:r>
          </a:p>
          <a:p>
            <a:endParaRPr lang="en-US" dirty="0"/>
          </a:p>
        </p:txBody>
      </p:sp>
    </p:spTree>
    <p:extLst>
      <p:ext uri="{BB962C8B-B14F-4D97-AF65-F5344CB8AC3E}">
        <p14:creationId xmlns:p14="http://schemas.microsoft.com/office/powerpoint/2010/main" val="2127641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Importance </a:t>
            </a:r>
            <a:r>
              <a:rPr lang="en-US" dirty="0" smtClean="0"/>
              <a:t>of Customer Service to </a:t>
            </a:r>
            <a:r>
              <a:rPr lang="en-US" dirty="0"/>
              <a:t>Product Sales</a:t>
            </a:r>
          </a:p>
        </p:txBody>
      </p:sp>
      <p:sp>
        <p:nvSpPr>
          <p:cNvPr id="3" name="Content Placeholder 2"/>
          <p:cNvSpPr>
            <a:spLocks noGrp="1"/>
          </p:cNvSpPr>
          <p:nvPr>
            <p:ph idx="1"/>
          </p:nvPr>
        </p:nvSpPr>
        <p:spPr/>
        <p:txBody>
          <a:bodyPr>
            <a:normAutofit fontScale="70000" lnSpcReduction="20000"/>
          </a:bodyPr>
          <a:lstStyle/>
          <a:p>
            <a:r>
              <a:rPr lang="en-US" dirty="0"/>
              <a:t>The importance of customer service in generating sales cannot be underestimated. Sales for a company will increase when clients get a good experience when interacting with the company</a:t>
            </a:r>
            <a:r>
              <a:rPr lang="en-US" dirty="0" smtClean="0"/>
              <a:t>.</a:t>
            </a:r>
          </a:p>
          <a:p>
            <a:r>
              <a:rPr lang="en-US" dirty="0"/>
              <a:t>Return clients </a:t>
            </a:r>
            <a:r>
              <a:rPr lang="en-US" dirty="0" smtClean="0"/>
              <a:t>will </a:t>
            </a:r>
            <a:r>
              <a:rPr lang="en-US" dirty="0"/>
              <a:t>increase when the services before, during, and after the purchase of a product were excellent</a:t>
            </a:r>
            <a:r>
              <a:rPr lang="en-US" dirty="0" smtClean="0"/>
              <a:t>.</a:t>
            </a:r>
          </a:p>
          <a:p>
            <a:r>
              <a:rPr lang="en-US" dirty="0"/>
              <a:t>Referrals and positive word of mouth as a result of excellent customer experience also increase the sales of a product (Performance in People, 2016</a:t>
            </a:r>
            <a:r>
              <a:rPr lang="en-US" dirty="0" smtClean="0"/>
              <a:t>).</a:t>
            </a:r>
          </a:p>
          <a:p>
            <a:r>
              <a:rPr lang="en-US" dirty="0"/>
              <a:t>Excellent customer service helps a company to stand out and have that competitive edge over the </a:t>
            </a:r>
            <a:r>
              <a:rPr lang="en-US" dirty="0" smtClean="0"/>
              <a:t>rest, thereby attracting more customers and making more sales.</a:t>
            </a:r>
          </a:p>
          <a:p>
            <a:r>
              <a:rPr lang="en-US" dirty="0"/>
              <a:t>A company can know its customers well through interactions. Excellent customer service means interactions between the company and its clients are </a:t>
            </a:r>
            <a:r>
              <a:rPr lang="en-US" dirty="0" smtClean="0"/>
              <a:t>positive. </a:t>
            </a:r>
            <a:r>
              <a:rPr lang="en-US" dirty="0"/>
              <a:t>A company, therefore, gets to understand the needs of the customers better and ensures its products or services satisfy </a:t>
            </a:r>
            <a:r>
              <a:rPr lang="en-US" dirty="0" smtClean="0"/>
              <a:t>those needs.</a:t>
            </a:r>
            <a:endParaRPr lang="en-US" dirty="0"/>
          </a:p>
        </p:txBody>
      </p:sp>
    </p:spTree>
    <p:extLst>
      <p:ext uri="{BB962C8B-B14F-4D97-AF65-F5344CB8AC3E}">
        <p14:creationId xmlns:p14="http://schemas.microsoft.com/office/powerpoint/2010/main" val="863021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2" algn="ctr" defTabSz="457200" rtl="0">
              <a:spcBef>
                <a:spcPct val="0"/>
              </a:spcBef>
            </a:pPr>
            <a:r>
              <a:rPr lang="en-US" sz="4800" dirty="0"/>
              <a:t>Importance </a:t>
            </a:r>
            <a:r>
              <a:rPr lang="en-US" sz="4800" dirty="0" smtClean="0"/>
              <a:t>of Customer Service to Revenue</a:t>
            </a:r>
            <a:endParaRPr lang="en-US" dirty="0"/>
          </a:p>
        </p:txBody>
      </p:sp>
      <p:sp>
        <p:nvSpPr>
          <p:cNvPr id="3" name="Content Placeholder 2"/>
          <p:cNvSpPr>
            <a:spLocks noGrp="1"/>
          </p:cNvSpPr>
          <p:nvPr>
            <p:ph idx="1"/>
          </p:nvPr>
        </p:nvSpPr>
        <p:spPr/>
        <p:txBody>
          <a:bodyPr>
            <a:normAutofit fontScale="85000" lnSpcReduction="20000"/>
          </a:bodyPr>
          <a:lstStyle/>
          <a:p>
            <a:r>
              <a:rPr lang="en-US" dirty="0"/>
              <a:t>Customer service may increase or lower the revenue that a company gets. Excellent customer service will increase customer loyalty, meaning the frequency of purchases from a customer increases </a:t>
            </a:r>
            <a:r>
              <a:rPr lang="en-US" dirty="0" smtClean="0"/>
              <a:t>thereby increasing the revenues(Cook</a:t>
            </a:r>
            <a:r>
              <a:rPr lang="en-US" dirty="0"/>
              <a:t>, 2017</a:t>
            </a:r>
            <a:r>
              <a:rPr lang="en-US" dirty="0" smtClean="0"/>
              <a:t>).</a:t>
            </a:r>
          </a:p>
          <a:p>
            <a:r>
              <a:rPr lang="en-US" dirty="0"/>
              <a:t>Great customer service also generates positive word of mouth about a company. That means that it is a form of marketing that increases the number of customers in a business. An increase in the number of customers means more sales for the business and more referrals. The result of the rise in sales is an increase in revenue for the company</a:t>
            </a:r>
            <a:r>
              <a:rPr lang="en-US" dirty="0" smtClean="0"/>
              <a:t>.</a:t>
            </a:r>
          </a:p>
          <a:p>
            <a:r>
              <a:rPr lang="en-US" dirty="0"/>
              <a:t>P</a:t>
            </a:r>
            <a:r>
              <a:rPr lang="en-US" dirty="0" smtClean="0"/>
              <a:t>oor </a:t>
            </a:r>
            <a:r>
              <a:rPr lang="en-US" dirty="0"/>
              <a:t>customer service will lead to reduced return clients, which means a reduction in sales. Revenues will, therefore, decrease. </a:t>
            </a:r>
            <a:endParaRPr lang="en-US" dirty="0" smtClean="0"/>
          </a:p>
          <a:p>
            <a:r>
              <a:rPr lang="en-US" dirty="0"/>
              <a:t>C</a:t>
            </a:r>
            <a:r>
              <a:rPr lang="en-US" dirty="0" smtClean="0"/>
              <a:t>ustomer </a:t>
            </a:r>
            <a:r>
              <a:rPr lang="en-US" dirty="0"/>
              <a:t>service is critical to the revenues of a company</a:t>
            </a:r>
            <a:r>
              <a:rPr lang="en-US" dirty="0" smtClean="0"/>
              <a:t>.</a:t>
            </a:r>
          </a:p>
          <a:p>
            <a:endParaRPr lang="en-US" dirty="0"/>
          </a:p>
        </p:txBody>
      </p:sp>
    </p:spTree>
    <p:extLst>
      <p:ext uri="{BB962C8B-B14F-4D97-AF65-F5344CB8AC3E}">
        <p14:creationId xmlns:p14="http://schemas.microsoft.com/office/powerpoint/2010/main" val="2385631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a:t>Customer service training program for staff is necessary for any business. </a:t>
            </a:r>
            <a:endParaRPr lang="en-US" dirty="0" smtClean="0"/>
          </a:p>
          <a:p>
            <a:r>
              <a:rPr lang="en-US" dirty="0"/>
              <a:t>It refreshes the minds of the customer service representatives and makes them more effective when delivering services to the clients. </a:t>
            </a:r>
            <a:endParaRPr lang="en-US" dirty="0" smtClean="0"/>
          </a:p>
          <a:p>
            <a:r>
              <a:rPr lang="en-US" dirty="0"/>
              <a:t>When the representatives have the necessary skills, they will provide quality customer services, and a company will acquire more customers, meaning there will be an increase in sales and revenues. </a:t>
            </a:r>
          </a:p>
          <a:p>
            <a:r>
              <a:rPr lang="en-US" dirty="0" smtClean="0"/>
              <a:t>Therefore, good customer service is critical for the success of a company.</a:t>
            </a:r>
            <a:endParaRPr lang="en-US" dirty="0"/>
          </a:p>
        </p:txBody>
      </p:sp>
    </p:spTree>
    <p:extLst>
      <p:ext uri="{BB962C8B-B14F-4D97-AF65-F5344CB8AC3E}">
        <p14:creationId xmlns:p14="http://schemas.microsoft.com/office/powerpoint/2010/main" val="3862747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a:t>Cook, S., 2017. Measuring customer service effectiveness. Routledge.</a:t>
            </a:r>
          </a:p>
          <a:p>
            <a:r>
              <a:rPr lang="en-US" dirty="0"/>
              <a:t>Europe, S. (2017). How to train staff on good customer service: Tips for managers. [Online] Blog.sfceurope.com. Available at: https://blog.sfceurope.com/how-to-train-staff-on-good-customer-service-tips-for-managers [Accessed 20 Nov. 2019].</a:t>
            </a:r>
          </a:p>
          <a:p>
            <a:r>
              <a:rPr lang="en-US" dirty="0"/>
              <a:t>Performance in People. (2016). Why is customer service important. [Online] Available at: https://www.performanceinpeople.co.uk/blog/why-is-customer-service-important/ [Accessed 20 Nov. 2019].</a:t>
            </a:r>
          </a:p>
          <a:p>
            <a:endParaRPr lang="en-US" dirty="0"/>
          </a:p>
        </p:txBody>
      </p:sp>
    </p:spTree>
    <p:extLst>
      <p:ext uri="{BB962C8B-B14F-4D97-AF65-F5344CB8AC3E}">
        <p14:creationId xmlns:p14="http://schemas.microsoft.com/office/powerpoint/2010/main" val="234209885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156</TotalTime>
  <Words>1513</Words>
  <Application>Microsoft Office PowerPoint</Application>
  <PresentationFormat>Widescreen</PresentationFormat>
  <Paragraphs>88</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Garamond</vt:lpstr>
      <vt:lpstr>Organic</vt:lpstr>
      <vt:lpstr>Customer Service Program</vt:lpstr>
      <vt:lpstr>Table of Contents</vt:lpstr>
      <vt:lpstr>Table of Contents (Cont..)</vt:lpstr>
      <vt:lpstr>Background of Coca-Cola</vt:lpstr>
      <vt:lpstr>Customer Service Program</vt:lpstr>
      <vt:lpstr>Quality Customer Service Description</vt:lpstr>
      <vt:lpstr>Educating the Staff on the importance of Excellent Customer Service</vt:lpstr>
      <vt:lpstr>Teaching them the required skills</vt:lpstr>
      <vt:lpstr>Regular refresher training</vt:lpstr>
      <vt:lpstr>Regular Evaluation of Customer Service</vt:lpstr>
      <vt:lpstr>Importance of Customer Service to Marketing</vt:lpstr>
      <vt:lpstr>Importance of Customer Service to Customer Base</vt:lpstr>
      <vt:lpstr>Importance of Customer Service to Product Sales</vt:lpstr>
      <vt:lpstr>Importance of Customer Service to Revenue</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Service Program</dc:title>
  <dc:creator>USER</dc:creator>
  <cp:lastModifiedBy>USER</cp:lastModifiedBy>
  <cp:revision>14</cp:revision>
  <dcterms:created xsi:type="dcterms:W3CDTF">2019-11-20T10:30:10Z</dcterms:created>
  <dcterms:modified xsi:type="dcterms:W3CDTF">2019-11-20T14:22:28Z</dcterms:modified>
</cp:coreProperties>
</file>